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1" r:id="rId1"/>
  </p:sldMasterIdLst>
  <p:notesMasterIdLst>
    <p:notesMasterId r:id="rId15"/>
  </p:notesMasterIdLst>
  <p:sldIdLst>
    <p:sldId id="256" r:id="rId2"/>
    <p:sldId id="257" r:id="rId3"/>
    <p:sldId id="258" r:id="rId4"/>
    <p:sldId id="266" r:id="rId5"/>
    <p:sldId id="267" r:id="rId6"/>
    <p:sldId id="268" r:id="rId7"/>
    <p:sldId id="269" r:id="rId8"/>
    <p:sldId id="270" r:id="rId9"/>
    <p:sldId id="259" r:id="rId10"/>
    <p:sldId id="271" r:id="rId11"/>
    <p:sldId id="260" r:id="rId12"/>
    <p:sldId id="261" r:id="rId13"/>
    <p:sldId id="263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344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0A37B6B-61D1-2B46-97A9-BE63B12C5F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9498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C2ED7A-8D60-A640-8DF5-06EEEA46D063}" type="slidenum">
              <a:rPr lang="en-US"/>
              <a:pPr/>
              <a:t>1</a:t>
            </a:fld>
            <a:endParaRPr 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7399AF-18BE-0D4F-BB5F-A76FFE24B795}" type="slidenum">
              <a:rPr lang="en-US"/>
              <a:pPr/>
              <a:t>2</a:t>
            </a:fld>
            <a:endParaRPr 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8F86F0-2E05-C34F-972B-372F5EE24061}" type="slidenum">
              <a:rPr lang="en-US"/>
              <a:pPr/>
              <a:t>3</a:t>
            </a:fld>
            <a:endParaRPr 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4F1C26-CDB0-6545-94EC-C90EC8CC047E}" type="slidenum">
              <a:rPr lang="en-US"/>
              <a:pPr/>
              <a:t>9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E8E1FA-C152-3645-85D5-4084CA0788FB}" type="slidenum">
              <a:rPr lang="en-US"/>
              <a:pPr/>
              <a:t>11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8B5131-7722-9A4A-86B6-B7E1C7941A05}" type="slidenum">
              <a:rPr lang="en-US"/>
              <a:pPr/>
              <a:t>12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866370-BEDE-0347-BC81-49BDF20797C8}" type="slidenum">
              <a:rPr lang="en-US"/>
              <a:pPr/>
              <a:t>13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1027"/>
          <p:cNvSpPr>
            <a:spLocks noGrp="1" noChangeArrowheads="1"/>
          </p:cNvSpPr>
          <p:nvPr>
            <p:ph type="ctrTitle"/>
          </p:nvPr>
        </p:nvSpPr>
        <p:spPr>
          <a:xfrm>
            <a:off x="914400" y="1600200"/>
            <a:ext cx="73152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556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914400" y="2895600"/>
            <a:ext cx="73152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096000"/>
            <a:ext cx="1676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3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096000"/>
            <a:ext cx="1676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5785C-C42B-E64D-B8B6-9CEB9599C3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2B445-FDBC-8C43-B7C1-8E49D83885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94D57-7BFB-D847-B996-7FCF517BBE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2C31D-37B3-A049-9E5C-5B41A23D8E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0A2945-B74F-5142-8D64-4F83F931CC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3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F8E39-B23B-A14E-B86F-810C1E6B4C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3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0582D6-BAD4-DC49-A0AA-6B209C26CA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0781E8-2F3E-B04A-8E46-A471E29842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C3B20-15B4-5546-B123-7F562AD847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3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4E81B-8289-CC4E-9397-CBE226F688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3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FD868-33A3-F54D-95DF-B87C208003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26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102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219200" y="1600200"/>
            <a:ext cx="5926138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1028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Rectangle 10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534" name="Rectangle 103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5" name="Rectangle 103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6" name="Rectangle 103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8DA68F5-BD90-E447-86AA-F40537631E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12" charset="0"/>
          <a:ea typeface="ＭＳ Ｐゴシック" pitchFamily="-112" charset="-128"/>
          <a:cs typeface="ＭＳ Ｐゴシック" pitchFamily="-112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12" charset="0"/>
          <a:ea typeface="ＭＳ Ｐゴシック" pitchFamily="-112" charset="-128"/>
          <a:cs typeface="ＭＳ Ｐゴシック" pitchFamily="-112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12" charset="0"/>
          <a:ea typeface="ＭＳ Ｐゴシック" pitchFamily="-112" charset="-128"/>
          <a:cs typeface="ＭＳ Ｐゴシック" pitchFamily="-112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lvl="2" algn="ctr"/>
            <a:r>
              <a:rPr lang="en-US" u="sng" dirty="0">
                <a:latin typeface="Geneva" pitchFamily="-112" charset="0"/>
              </a:rPr>
              <a:t>Chapter </a:t>
            </a:r>
            <a:r>
              <a:rPr lang="en-US" u="sng" dirty="0" smtClean="0">
                <a:latin typeface="Geneva" pitchFamily="-112" charset="0"/>
              </a:rPr>
              <a:t>15</a:t>
            </a:r>
            <a:r>
              <a:rPr lang="en-US" u="sng" dirty="0" smtClean="0">
                <a:latin typeface="Geneva" pitchFamily="-112" charset="0"/>
                <a:sym typeface="Wingdings" pitchFamily="-112" charset="2"/>
              </a:rPr>
              <a:t></a:t>
            </a:r>
            <a:r>
              <a:rPr lang="en-US" u="sng" dirty="0" smtClean="0">
                <a:latin typeface="Geneva" pitchFamily="-112" charset="0"/>
              </a:rPr>
              <a:t>Evolution: Evidence &amp; Theory</a:t>
            </a:r>
            <a:endParaRPr lang="en-US" dirty="0"/>
          </a:p>
        </p:txBody>
      </p:sp>
      <p:pic>
        <p:nvPicPr>
          <p:cNvPr id="14339" name="Picture 8" descr="hms beag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1374" y="3603625"/>
            <a:ext cx="3038475" cy="325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10"/>
          <p:cNvSpPr txBox="1">
            <a:spLocks noChangeArrowheads="1"/>
          </p:cNvSpPr>
          <p:nvPr/>
        </p:nvSpPr>
        <p:spPr bwMode="auto">
          <a:xfrm>
            <a:off x="0" y="457200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742950" algn="l"/>
                <a:tab pos="1141413" algn="l"/>
              </a:tabLst>
            </a:pPr>
            <a:r>
              <a:rPr lang="en-US" sz="2000" u="sng" dirty="0" smtClean="0">
                <a:latin typeface="Geneva" pitchFamily="-112" charset="0"/>
              </a:rPr>
              <a:t>15-2-Theories of Evolution</a:t>
            </a:r>
            <a:endParaRPr lang="en-US" sz="2000" dirty="0" smtClean="0">
              <a:latin typeface="Geneva" pitchFamily="-112" charset="0"/>
            </a:endParaRPr>
          </a:p>
          <a:p>
            <a:pPr>
              <a:tabLst>
                <a:tab pos="290513" algn="l"/>
                <a:tab pos="742950" algn="l"/>
                <a:tab pos="1141413" algn="l"/>
                <a:tab pos="1949450" algn="l"/>
              </a:tabLst>
            </a:pPr>
            <a:r>
              <a:rPr lang="en-US" sz="2000" dirty="0" smtClean="0">
                <a:latin typeface="Geneva" pitchFamily="-112" charset="0"/>
              </a:rPr>
              <a:t>Objectives:  1)  Identify 1 observation from Darwin’s voyage that led 				him to his theory</a:t>
            </a:r>
          </a:p>
          <a:p>
            <a:pPr>
              <a:tabLst>
                <a:tab pos="290513" algn="l"/>
                <a:tab pos="742950" algn="l"/>
                <a:tab pos="1141413" algn="l"/>
                <a:tab pos="1535113" algn="l"/>
              </a:tabLst>
            </a:pPr>
            <a:r>
              <a:rPr lang="en-US" sz="2000" dirty="0" smtClean="0">
                <a:latin typeface="Geneva"/>
                <a:cs typeface="Geneva"/>
              </a:rPr>
              <a:t>				</a:t>
            </a:r>
            <a:r>
              <a:rPr lang="en-US" sz="2000" dirty="0">
                <a:latin typeface="Geneva"/>
                <a:cs typeface="Geneva"/>
              </a:rPr>
              <a:t>2</a:t>
            </a:r>
            <a:r>
              <a:rPr lang="en-US" sz="2000" dirty="0" smtClean="0">
                <a:latin typeface="Geneva"/>
                <a:cs typeface="Geneva"/>
              </a:rPr>
              <a:t>)  Define evolution</a:t>
            </a:r>
          </a:p>
          <a:p>
            <a:pPr>
              <a:tabLst>
                <a:tab pos="290513" algn="l"/>
                <a:tab pos="742950" algn="l"/>
                <a:tab pos="1141413" algn="l"/>
                <a:tab pos="1535113" algn="l"/>
                <a:tab pos="1949450" algn="l"/>
              </a:tabLst>
            </a:pPr>
            <a:r>
              <a:rPr lang="en-US" sz="2000" dirty="0" smtClean="0">
                <a:latin typeface="Geneva"/>
                <a:cs typeface="Geneva"/>
              </a:rPr>
              <a:t>				3)  </a:t>
            </a:r>
            <a:r>
              <a:rPr lang="en-US" sz="2000" dirty="0">
                <a:latin typeface="Geneva"/>
                <a:cs typeface="Geneva"/>
              </a:rPr>
              <a:t>Describe the 2 major ideas that Darwin put forth in his </a:t>
            </a:r>
            <a:r>
              <a:rPr lang="en-US" sz="2000" dirty="0" smtClean="0">
                <a:latin typeface="Geneva"/>
                <a:cs typeface="Geneva"/>
              </a:rPr>
              <a:t>					theory </a:t>
            </a:r>
            <a:r>
              <a:rPr lang="en-US" sz="2000" dirty="0">
                <a:latin typeface="Geneva"/>
                <a:cs typeface="Geneva"/>
              </a:rPr>
              <a:t>of evolution</a:t>
            </a:r>
          </a:p>
          <a:p>
            <a:pPr>
              <a:tabLst>
                <a:tab pos="290513" algn="l"/>
                <a:tab pos="742950" algn="l"/>
                <a:tab pos="1141413" algn="l"/>
                <a:tab pos="1535113" algn="l"/>
              </a:tabLst>
            </a:pPr>
            <a:r>
              <a:rPr lang="en-US" sz="2000" dirty="0" smtClean="0">
                <a:latin typeface="Geneva"/>
                <a:cs typeface="Geneva"/>
              </a:rPr>
              <a:t> 				4)  Be able to describe how evolution occurs </a:t>
            </a:r>
            <a:endParaRPr lang="en-US" sz="2000" dirty="0">
              <a:latin typeface="Geneva"/>
              <a:cs typeface="Geneva"/>
            </a:endParaRP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14920" y="4572000"/>
            <a:ext cx="5943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204913" algn="l"/>
                <a:tab pos="1595438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</a:rPr>
              <a:t>	b.  </a:t>
            </a:r>
            <a:r>
              <a:rPr lang="en-US" sz="2000" dirty="0">
                <a:latin typeface="Geneva" pitchFamily="-112" charset="0"/>
              </a:rPr>
              <a:t>Believed that God designed each 			species of plant and animal to match 		</a:t>
            </a:r>
            <a:r>
              <a:rPr lang="en-US" sz="2000" dirty="0" smtClean="0">
                <a:latin typeface="Geneva" pitchFamily="-112" charset="0"/>
              </a:rPr>
              <a:t>	its </a:t>
            </a:r>
            <a:r>
              <a:rPr lang="en-US" sz="2000" dirty="0">
                <a:latin typeface="Geneva" pitchFamily="-112" charset="0"/>
              </a:rPr>
              <a:t>habitat</a:t>
            </a:r>
            <a:endParaRPr lang="en-US" dirty="0"/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0" y="5562600"/>
            <a:ext cx="594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258888" algn="l"/>
                <a:tab pos="1595438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</a:rPr>
              <a:t>	c.  </a:t>
            </a:r>
            <a:r>
              <a:rPr lang="en-US" sz="2000" dirty="0">
                <a:latin typeface="Geneva" pitchFamily="-112" charset="0"/>
              </a:rPr>
              <a:t>Believed that most species were 			unchanging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0" y="266700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90513" algn="l"/>
                <a:tab pos="742950" algn="l"/>
                <a:tab pos="1141413" algn="l"/>
              </a:tabLst>
            </a:pPr>
            <a:r>
              <a:rPr lang="en-US" sz="2000" dirty="0">
                <a:latin typeface="Geneva" pitchFamily="-112" charset="0"/>
              </a:rPr>
              <a:t>I.  </a:t>
            </a:r>
            <a:r>
              <a:rPr lang="en-US" sz="2000" dirty="0" smtClean="0">
                <a:latin typeface="Geneva" pitchFamily="-112" charset="0"/>
              </a:rPr>
              <a:t>The beginning of modern evolutionary thought</a:t>
            </a:r>
          </a:p>
          <a:p>
            <a:pPr>
              <a:tabLst>
                <a:tab pos="290513" algn="l"/>
                <a:tab pos="742950" algn="l"/>
                <a:tab pos="1141413" algn="l"/>
              </a:tabLst>
            </a:pPr>
            <a:r>
              <a:rPr lang="en-US" sz="2000" dirty="0" smtClean="0">
                <a:latin typeface="Geneva" pitchFamily="-112" charset="0"/>
              </a:rPr>
              <a:t>	A.  Voyage </a:t>
            </a:r>
            <a:r>
              <a:rPr lang="en-US" sz="2000" dirty="0">
                <a:latin typeface="Geneva" pitchFamily="-112" charset="0"/>
              </a:rPr>
              <a:t>of the </a:t>
            </a:r>
            <a:r>
              <a:rPr lang="en-US" sz="2000" i="1" dirty="0">
                <a:latin typeface="Geneva" pitchFamily="-112" charset="0"/>
              </a:rPr>
              <a:t>Beagle</a:t>
            </a:r>
            <a:endParaRPr lang="en-US" sz="2000" dirty="0">
              <a:latin typeface="Geneva" pitchFamily="-112" charset="0"/>
            </a:endParaRPr>
          </a:p>
          <a:p>
            <a:pPr>
              <a:tabLst>
                <a:tab pos="290513" algn="l"/>
                <a:tab pos="742950" algn="l"/>
                <a:tab pos="1141413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</a:rPr>
              <a:t>	1.  </a:t>
            </a:r>
            <a:r>
              <a:rPr lang="en-US" sz="2000" dirty="0">
                <a:latin typeface="Geneva" pitchFamily="-112" charset="0"/>
              </a:rPr>
              <a:t>Beliefs before he left</a:t>
            </a:r>
          </a:p>
          <a:p>
            <a:pPr>
              <a:tabLst>
                <a:tab pos="290513" algn="l"/>
                <a:tab pos="742950" algn="l"/>
                <a:tab pos="1136650" algn="l"/>
                <a:tab pos="1492250" algn="l"/>
              </a:tabLst>
            </a:pPr>
            <a:r>
              <a:rPr lang="en-US" sz="2000" dirty="0">
                <a:latin typeface="Geneva" pitchFamily="-112" charset="0"/>
              </a:rPr>
              <a:t>		</a:t>
            </a:r>
            <a:r>
              <a:rPr lang="en-US" sz="2000" dirty="0" smtClean="0">
                <a:latin typeface="Geneva" pitchFamily="-112" charset="0"/>
              </a:rPr>
              <a:t>	a.  </a:t>
            </a:r>
            <a:r>
              <a:rPr lang="en-US" sz="2000" dirty="0">
                <a:latin typeface="Geneva" pitchFamily="-112" charset="0"/>
              </a:rPr>
              <a:t>Accepted the view that God </a:t>
            </a:r>
            <a:r>
              <a:rPr lang="en-US" sz="2000" dirty="0" smtClean="0">
                <a:latin typeface="Geneva" pitchFamily="-112" charset="0"/>
              </a:rPr>
              <a:t>was 							responsible </a:t>
            </a:r>
            <a:r>
              <a:rPr lang="en-US" sz="2000" dirty="0">
                <a:latin typeface="Geneva" pitchFamily="-112" charset="0"/>
              </a:rPr>
              <a:t>for the creation of all </a:t>
            </a:r>
            <a:r>
              <a:rPr lang="en-US" sz="2000" dirty="0" smtClean="0">
                <a:latin typeface="Geneva" pitchFamily="-112" charset="0"/>
              </a:rPr>
              <a:t>							species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60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39725" algn="l"/>
                <a:tab pos="738188" algn="l"/>
              </a:tabLst>
            </a:pPr>
            <a:r>
              <a:rPr lang="en-US" sz="2000" dirty="0" smtClean="0">
                <a:latin typeface="Geneva" pitchFamily="-112" charset="0"/>
              </a:rPr>
              <a:t>		2.  Dating Fossils</a:t>
            </a:r>
          </a:p>
          <a:p>
            <a:pPr>
              <a:tabLst>
                <a:tab pos="339725" algn="l"/>
                <a:tab pos="747713" algn="l"/>
                <a:tab pos="1136650" algn="l"/>
              </a:tabLst>
            </a:pPr>
            <a:r>
              <a:rPr lang="en-US" sz="2000" dirty="0" smtClean="0">
                <a:latin typeface="Geneva" pitchFamily="-112" charset="0"/>
              </a:rPr>
              <a:t>			a.  Strata</a:t>
            </a:r>
            <a:endParaRPr lang="en-US" dirty="0"/>
          </a:p>
        </p:txBody>
      </p:sp>
      <p:pic>
        <p:nvPicPr>
          <p:cNvPr id="9" name="Picture 8" descr="13_04gRockStrata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720" y="749595"/>
            <a:ext cx="4754880" cy="5971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141413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</a:rPr>
              <a:t>B.  Comparative anatomy</a:t>
            </a:r>
          </a:p>
          <a:p>
            <a:pPr>
              <a:tabLst>
                <a:tab pos="396875" algn="l"/>
                <a:tab pos="804863" algn="l"/>
                <a:tab pos="1141413" algn="l"/>
              </a:tabLst>
            </a:pPr>
            <a:r>
              <a:rPr lang="en-US" sz="2000" dirty="0" smtClean="0">
                <a:latin typeface="Geneva" pitchFamily="-112" charset="0"/>
              </a:rPr>
              <a:t>		1.  </a:t>
            </a:r>
            <a:r>
              <a:rPr lang="en-US" sz="2000" dirty="0">
                <a:latin typeface="Geneva" pitchFamily="-112" charset="0"/>
              </a:rPr>
              <a:t>Comparing the way organisms are put together provides 		</a:t>
            </a:r>
            <a:r>
              <a:rPr lang="en-US" sz="2000" dirty="0" smtClean="0">
                <a:latin typeface="Geneva" pitchFamily="-112" charset="0"/>
              </a:rPr>
              <a:t>	important </a:t>
            </a:r>
            <a:r>
              <a:rPr lang="en-US" sz="2000" dirty="0">
                <a:latin typeface="Geneva" pitchFamily="-112" charset="0"/>
              </a:rPr>
              <a:t>evidence of evolution</a:t>
            </a:r>
            <a:endParaRPr lang="en-US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0" y="99060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6875" algn="l"/>
                <a:tab pos="796925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12" charset="0"/>
              </a:rPr>
              <a:t>		2.  Homologous </a:t>
            </a:r>
            <a:r>
              <a:rPr lang="en-US" sz="2000" dirty="0">
                <a:latin typeface="Geneva" pitchFamily="-112" charset="0"/>
              </a:rPr>
              <a:t>structures</a:t>
            </a:r>
          </a:p>
          <a:p>
            <a:pPr>
              <a:tabLst>
                <a:tab pos="804863" algn="l"/>
                <a:tab pos="1201738" algn="l"/>
                <a:tab pos="1538288" algn="l"/>
              </a:tabLst>
            </a:pPr>
            <a:r>
              <a:rPr lang="en-US" sz="2000" dirty="0" smtClean="0">
                <a:latin typeface="Geneva" pitchFamily="-112" charset="0"/>
              </a:rPr>
              <a:t>		a.  </a:t>
            </a:r>
            <a:r>
              <a:rPr lang="en-US" sz="2000" dirty="0">
                <a:latin typeface="Geneva" pitchFamily="-112" charset="0"/>
              </a:rPr>
              <a:t>Modified versions of  structures that occurred in a common 	</a:t>
            </a:r>
            <a:r>
              <a:rPr lang="en-US" sz="2000" dirty="0" smtClean="0">
                <a:latin typeface="Geneva" pitchFamily="-112" charset="0"/>
              </a:rPr>
              <a:t>		ancestor</a:t>
            </a:r>
          </a:p>
          <a:p>
            <a:pPr>
              <a:tabLst>
                <a:tab pos="742950" algn="l"/>
                <a:tab pos="1201738" algn="l"/>
                <a:tab pos="1538288" algn="l"/>
              </a:tabLst>
            </a:pPr>
            <a:r>
              <a:rPr lang="en-US" sz="2000" dirty="0" smtClean="0">
                <a:latin typeface="Geneva" pitchFamily="-112" charset="0"/>
              </a:rPr>
              <a:t>			1.  Similar structure but perform different functions</a:t>
            </a:r>
            <a:endParaRPr lang="en-US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-9875" y="228600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804863" algn="l"/>
                <a:tab pos="1195388" algn="l"/>
                <a:tab pos="1595438" algn="l"/>
              </a:tabLst>
            </a:pPr>
            <a:r>
              <a:rPr lang="en-US" sz="2000" dirty="0" smtClean="0">
                <a:latin typeface="Geneva" pitchFamily="-112" charset="0"/>
              </a:rPr>
              <a:t>		b.  example</a:t>
            </a:r>
          </a:p>
        </p:txBody>
      </p:sp>
      <p:pic>
        <p:nvPicPr>
          <p:cNvPr id="11" name="Picture 10" descr="13_05aHomologousForelimbs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3200" y="2895600"/>
            <a:ext cx="5105400" cy="2612828"/>
          </a:xfrm>
          <a:prstGeom prst="rect">
            <a:avLst/>
          </a:prstGeom>
        </p:spPr>
      </p:pic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0" y="62484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1738" algn="l"/>
              </a:tabLst>
            </a:pPr>
            <a:r>
              <a:rPr lang="en-US" sz="2000" dirty="0">
                <a:latin typeface="Geneva" pitchFamily="-112" charset="0"/>
              </a:rPr>
              <a:t>	a.  appear to be very different, BUT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6875" algn="l"/>
                <a:tab pos="796925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12" charset="0"/>
              </a:rPr>
              <a:t>		3.  </a:t>
            </a:r>
            <a:r>
              <a:rPr lang="en-US" sz="2000" dirty="0">
                <a:latin typeface="Geneva" pitchFamily="-112" charset="0"/>
              </a:rPr>
              <a:t>Vestigial structures</a:t>
            </a:r>
          </a:p>
          <a:p>
            <a:pPr>
              <a:tabLst>
                <a:tab pos="804863" algn="l"/>
                <a:tab pos="1195388" algn="l"/>
                <a:tab pos="1538288" algn="l"/>
              </a:tabLst>
            </a:pPr>
            <a:r>
              <a:rPr lang="en-US" sz="2000" dirty="0" smtClean="0">
                <a:latin typeface="Geneva" pitchFamily="-112" charset="0"/>
              </a:rPr>
              <a:t>		a.  </a:t>
            </a:r>
            <a:r>
              <a:rPr lang="en-US" sz="2000" dirty="0">
                <a:latin typeface="Geneva" pitchFamily="-112" charset="0"/>
              </a:rPr>
              <a:t>Structures</a:t>
            </a:r>
            <a:r>
              <a:rPr lang="en-US" sz="2000" dirty="0" smtClean="0">
                <a:latin typeface="Geneva" pitchFamily="-112" charset="0"/>
              </a:rPr>
              <a:t> that have marginal or no importance to an organism</a:t>
            </a:r>
          </a:p>
          <a:p>
            <a:pPr>
              <a:tabLst>
                <a:tab pos="804863" algn="l"/>
                <a:tab pos="1201738" algn="l"/>
                <a:tab pos="1538288" algn="l"/>
              </a:tabLst>
            </a:pPr>
            <a:r>
              <a:rPr lang="en-US" sz="2000" dirty="0" smtClean="0">
                <a:latin typeface="Geneva" pitchFamily="-112" charset="0"/>
              </a:rPr>
              <a:t>		b.  </a:t>
            </a:r>
            <a:r>
              <a:rPr lang="en-US" sz="2000" dirty="0">
                <a:latin typeface="Geneva" pitchFamily="-112" charset="0"/>
              </a:rPr>
              <a:t>Remnants of an organism’s evolutionary past</a:t>
            </a:r>
          </a:p>
          <a:p>
            <a:pPr>
              <a:tabLst>
                <a:tab pos="742950" algn="l"/>
                <a:tab pos="1201738" algn="l"/>
                <a:tab pos="1538288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</a:rPr>
              <a:t>		1.  </a:t>
            </a:r>
            <a:r>
              <a:rPr lang="en-US" sz="2000" dirty="0">
                <a:latin typeface="Geneva" pitchFamily="-112" charset="0"/>
              </a:rPr>
              <a:t>pelvis of a whale</a:t>
            </a:r>
            <a:r>
              <a:rPr lang="en-US" sz="2000" dirty="0" smtClean="0">
                <a:latin typeface="Geneva" pitchFamily="-112" charset="0"/>
              </a:rPr>
              <a:t>, eyes of cave salamanders  </a:t>
            </a:r>
            <a:endParaRPr lang="en-US" dirty="0"/>
          </a:p>
        </p:txBody>
      </p:sp>
      <p:pic>
        <p:nvPicPr>
          <p:cNvPr id="13" name="Picture 3" descr="whale-vestigial-struc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676400"/>
            <a:ext cx="4738816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blindsalamander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15069" y="4495800"/>
            <a:ext cx="4176531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4025" algn="l"/>
                <a:tab pos="804863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-112" charset="0"/>
              </a:rPr>
              <a:t>	C.  Molecular biology</a:t>
            </a:r>
          </a:p>
          <a:p>
            <a:pPr>
              <a:tabLst>
                <a:tab pos="454025" algn="l"/>
                <a:tab pos="804863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-112" charset="0"/>
              </a:rPr>
              <a:t>		1.  Concrete evidence for showing relatedness between species</a:t>
            </a:r>
          </a:p>
          <a:p>
            <a:pPr>
              <a:tabLst>
                <a:tab pos="454025" algn="l"/>
                <a:tab pos="862013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-112" charset="0"/>
              </a:rPr>
              <a:t>		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251460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4025" algn="l"/>
                <a:tab pos="804863" algn="l"/>
                <a:tab pos="1538288" algn="l"/>
                <a:tab pos="2062163" algn="l"/>
              </a:tabLst>
            </a:pPr>
            <a:r>
              <a:rPr lang="en-US" sz="2000" dirty="0" smtClean="0">
                <a:latin typeface="Geneva"/>
                <a:cs typeface="Geneva"/>
              </a:rPr>
              <a:t>				a.  DNA &amp; protein</a:t>
            </a:r>
          </a:p>
          <a:p>
            <a:pPr>
              <a:tabLst>
                <a:tab pos="862013" algn="l"/>
                <a:tab pos="1538288" algn="l"/>
                <a:tab pos="1947863" algn="l"/>
                <a:tab pos="2405063" algn="l"/>
              </a:tabLst>
            </a:pPr>
            <a:r>
              <a:rPr lang="en-US" sz="2000" dirty="0" smtClean="0">
                <a:latin typeface="Geneva" pitchFamily="-112" charset="0"/>
              </a:rPr>
              <a:t>				1.  Compare the protein </a:t>
            </a:r>
            <a:r>
              <a:rPr lang="en-US" sz="2000" dirty="0" err="1" smtClean="0">
                <a:latin typeface="Geneva" pitchFamily="-112" charset="0"/>
              </a:rPr>
              <a:t>cytochrome</a:t>
            </a:r>
            <a:r>
              <a:rPr lang="en-US" sz="2000" dirty="0" smtClean="0">
                <a:latin typeface="Geneva" pitchFamily="-112" charset="0"/>
              </a:rPr>
              <a:t> </a:t>
            </a:r>
            <a:r>
              <a:rPr lang="en-US" sz="2000" dirty="0" err="1" smtClean="0">
                <a:latin typeface="Geneva" pitchFamily="-112" charset="0"/>
              </a:rPr>
              <a:t>c</a:t>
            </a:r>
            <a:endParaRPr lang="en-US" sz="2000" dirty="0" smtClean="0">
              <a:latin typeface="Geneva" pitchFamily="-112" charset="0"/>
            </a:endParaRPr>
          </a:p>
          <a:p>
            <a:pPr>
              <a:tabLst>
                <a:tab pos="1258888" algn="l"/>
                <a:tab pos="1947863" algn="l"/>
                <a:tab pos="2794000" algn="l"/>
              </a:tabLst>
            </a:pPr>
            <a:r>
              <a:rPr lang="en-US" sz="2000" dirty="0" smtClean="0">
                <a:latin typeface="Geneva" pitchFamily="-112" charset="0"/>
              </a:rPr>
              <a:t>			a.  essential for cellular respiration</a:t>
            </a:r>
          </a:p>
          <a:p>
            <a:pPr>
              <a:tabLst>
                <a:tab pos="1258888" algn="l"/>
                <a:tab pos="1947863" algn="l"/>
                <a:tab pos="2794000" algn="l"/>
              </a:tabLst>
            </a:pPr>
            <a:r>
              <a:rPr lang="en-US" sz="2000" dirty="0" smtClean="0">
                <a:latin typeface="Geneva" pitchFamily="-112" charset="0"/>
              </a:rPr>
              <a:t>			b.  human &amp; </a:t>
            </a:r>
            <a:r>
              <a:rPr lang="en-US" sz="2000" dirty="0" err="1" smtClean="0">
                <a:latin typeface="Geneva" pitchFamily="-112" charset="0"/>
              </a:rPr>
              <a:t>chimps</a:t>
            </a:r>
            <a:r>
              <a:rPr lang="en-US" sz="2000" dirty="0" err="1" smtClean="0">
                <a:latin typeface="Geneva" pitchFamily="-112" charset="0"/>
                <a:sym typeface="Wingdings" pitchFamily="-112" charset="2"/>
              </a:rPr>
              <a:t></a:t>
            </a:r>
            <a:r>
              <a:rPr lang="en-US" sz="2000" dirty="0" smtClean="0">
                <a:latin typeface="Geneva" pitchFamily="-112" charset="0"/>
              </a:rPr>
              <a:t> identical in all 104 AA</a:t>
            </a:r>
          </a:p>
          <a:p>
            <a:pPr>
              <a:tabLst>
                <a:tab pos="1258888" algn="l"/>
                <a:tab pos="1947863" algn="l"/>
                <a:tab pos="2794000" algn="l"/>
              </a:tabLst>
            </a:pPr>
            <a:r>
              <a:rPr lang="en-US" sz="2000" dirty="0" smtClean="0">
                <a:latin typeface="Geneva" pitchFamily="-112" charset="0"/>
              </a:rPr>
              <a:t>			c.  human &amp; </a:t>
            </a:r>
            <a:r>
              <a:rPr lang="en-US" sz="2000" dirty="0" err="1" smtClean="0">
                <a:latin typeface="Geneva" pitchFamily="-112" charset="0"/>
              </a:rPr>
              <a:t>dogs</a:t>
            </a:r>
            <a:r>
              <a:rPr lang="en-US" sz="2000" dirty="0" err="1" smtClean="0">
                <a:latin typeface="Geneva" pitchFamily="-112" charset="0"/>
                <a:sym typeface="Wingdings" pitchFamily="-112" charset="2"/>
              </a:rPr>
              <a:t></a:t>
            </a:r>
            <a:r>
              <a:rPr lang="en-US" sz="2000" dirty="0" smtClean="0">
                <a:latin typeface="Geneva" pitchFamily="-112" charset="0"/>
              </a:rPr>
              <a:t> differ by 13 AA</a:t>
            </a:r>
          </a:p>
          <a:p>
            <a:pPr>
              <a:tabLst>
                <a:tab pos="1258888" algn="l"/>
                <a:tab pos="1947863" algn="l"/>
                <a:tab pos="2794000" algn="l"/>
              </a:tabLst>
            </a:pPr>
            <a:r>
              <a:rPr lang="en-US" sz="2000" dirty="0" smtClean="0">
                <a:latin typeface="Geneva" pitchFamily="-112" charset="0"/>
              </a:rPr>
              <a:t>			d.  human &amp; </a:t>
            </a:r>
            <a:r>
              <a:rPr lang="en-US" sz="2000" dirty="0" err="1" smtClean="0">
                <a:latin typeface="Geneva" pitchFamily="-112" charset="0"/>
              </a:rPr>
              <a:t>rattlesnake</a:t>
            </a:r>
            <a:r>
              <a:rPr lang="en-US" sz="2000" dirty="0" err="1" smtClean="0">
                <a:latin typeface="Geneva" pitchFamily="-112" charset="0"/>
                <a:sym typeface="Wingdings" pitchFamily="-112" charset="2"/>
              </a:rPr>
              <a:t></a:t>
            </a:r>
            <a:r>
              <a:rPr lang="en-US" sz="2000" dirty="0" smtClean="0">
                <a:latin typeface="Geneva" pitchFamily="-112" charset="0"/>
              </a:rPr>
              <a:t> differ by 20 AA</a:t>
            </a:r>
            <a:endParaRPr lang="en-US" sz="20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25400" y="19050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258888" algn="l"/>
                <a:tab pos="1655763" algn="l"/>
              </a:tabLst>
            </a:pP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6096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6450" algn="l"/>
              </a:tabLst>
            </a:pPr>
            <a:r>
              <a:rPr lang="en-US" sz="2000" dirty="0" smtClean="0">
                <a:latin typeface="Geneva"/>
                <a:cs typeface="Geneva"/>
              </a:rPr>
              <a:t>	2.  Are all life forms related?</a:t>
            </a:r>
            <a:endParaRPr lang="en-US" sz="2000" dirty="0">
              <a:latin typeface="Geneva"/>
              <a:cs typeface="Genev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914400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258888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latin typeface="Geneva"/>
                <a:cs typeface="Geneva"/>
              </a:rPr>
              <a:t>a.  Molecular biology provides strong evidence</a:t>
            </a:r>
          </a:p>
          <a:p>
            <a:pPr>
              <a:tabLst>
                <a:tab pos="1258888" algn="l"/>
                <a:tab pos="1655763" algn="l"/>
              </a:tabLst>
            </a:pPr>
            <a:r>
              <a:rPr lang="en-US" sz="2000" dirty="0" smtClean="0">
                <a:latin typeface="Geneva"/>
                <a:cs typeface="Geneva"/>
              </a:rPr>
              <a:t>		1.  All life forms use the same DNA, RNA, &amp; genetic code</a:t>
            </a:r>
          </a:p>
          <a:p>
            <a:pPr>
              <a:tabLst>
                <a:tab pos="1258888" algn="l"/>
                <a:tab pos="1655763" algn="l"/>
                <a:tab pos="2062163" algn="l"/>
                <a:tab pos="2346325" algn="l"/>
              </a:tabLst>
            </a:pPr>
            <a:r>
              <a:rPr lang="en-US" sz="2000" dirty="0" smtClean="0">
                <a:latin typeface="Geneva"/>
                <a:cs typeface="Geneva"/>
              </a:rPr>
              <a:t>			a.  </a:t>
            </a:r>
            <a:r>
              <a:rPr lang="en-US" sz="2000" dirty="0">
                <a:latin typeface="Geneva"/>
                <a:cs typeface="Geneva"/>
              </a:rPr>
              <a:t>Bacteria and humans have many genes in </a:t>
            </a:r>
            <a:r>
              <a:rPr lang="en-US" sz="2000" dirty="0" smtClean="0">
                <a:latin typeface="Geneva"/>
                <a:cs typeface="Geneva"/>
              </a:rPr>
              <a:t>common</a:t>
            </a:r>
          </a:p>
          <a:p>
            <a:pPr>
              <a:tabLst>
                <a:tab pos="1258888" algn="l"/>
                <a:tab pos="1655763" algn="l"/>
                <a:tab pos="2062163" algn="l"/>
                <a:tab pos="2346325" algn="l"/>
              </a:tabLst>
            </a:pPr>
            <a:r>
              <a:rPr lang="en-US" sz="2000" dirty="0" smtClean="0">
                <a:latin typeface="Geneva"/>
                <a:cs typeface="Geneva"/>
              </a:rPr>
              <a:t>			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19050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658938" algn="l"/>
                <a:tab pos="2062163" algn="l"/>
              </a:tabLst>
            </a:pPr>
            <a:r>
              <a:rPr lang="en-US" sz="2000" dirty="0" smtClean="0">
                <a:latin typeface="Geneva"/>
                <a:cs typeface="Geneva"/>
              </a:rPr>
              <a:t>	2.  </a:t>
            </a:r>
            <a:r>
              <a:rPr lang="en-US" sz="2000" dirty="0">
                <a:latin typeface="Geneva"/>
                <a:cs typeface="Geneva"/>
              </a:rPr>
              <a:t>The more closely related 2 species are the more their DNA 		</a:t>
            </a:r>
            <a:r>
              <a:rPr lang="en-US" sz="2000" dirty="0" smtClean="0">
                <a:latin typeface="Geneva"/>
                <a:cs typeface="Geneva"/>
              </a:rPr>
              <a:t>will </a:t>
            </a:r>
            <a:r>
              <a:rPr lang="en-US" sz="2000" dirty="0">
                <a:latin typeface="Geneva"/>
                <a:cs typeface="Geneva"/>
              </a:rPr>
              <a:t>be </a:t>
            </a:r>
            <a:r>
              <a:rPr lang="en-US" sz="2000" dirty="0" smtClean="0">
                <a:latin typeface="Geneva"/>
                <a:cs typeface="Geneva"/>
              </a:rPr>
              <a:t>similar</a:t>
            </a:r>
            <a:endParaRPr lang="en-US" sz="2000" dirty="0">
              <a:latin typeface="Geneva"/>
              <a:cs typeface="Geneva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0" y="43434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58888" algn="l"/>
                <a:tab pos="2346325" algn="l"/>
                <a:tab pos="2749550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</a:rPr>
              <a:t>		e</a:t>
            </a:r>
            <a:r>
              <a:rPr lang="en-US" sz="2000" dirty="0">
                <a:latin typeface="Geneva" pitchFamily="-112" charset="0"/>
              </a:rPr>
              <a:t>.  What does this show</a:t>
            </a:r>
          </a:p>
          <a:p>
            <a:pPr>
              <a:tabLst>
                <a:tab pos="1655763" algn="l"/>
                <a:tab pos="2346325" algn="l"/>
                <a:tab pos="2798763" algn="l"/>
                <a:tab pos="3136900" algn="l"/>
              </a:tabLst>
            </a:pPr>
            <a:r>
              <a:rPr lang="en-US" sz="2000" dirty="0" smtClean="0">
                <a:latin typeface="Geneva" pitchFamily="-112" charset="0"/>
              </a:rPr>
              <a:t>				1</a:t>
            </a:r>
            <a:r>
              <a:rPr lang="en-US" sz="2000" dirty="0">
                <a:latin typeface="Geneva" pitchFamily="-112" charset="0"/>
              </a:rPr>
              <a:t>.  chimps are very closely related to humans</a:t>
            </a:r>
          </a:p>
          <a:p>
            <a:pPr>
              <a:tabLst>
                <a:tab pos="1655763" algn="l"/>
                <a:tab pos="2052638" algn="l"/>
                <a:tab pos="2798763" algn="l"/>
                <a:tab pos="3136900" algn="l"/>
                <a:tab pos="3481388" algn="l"/>
              </a:tabLst>
            </a:pPr>
            <a:r>
              <a:rPr lang="en-US" sz="2000" dirty="0" smtClean="0">
                <a:latin typeface="Geneva" pitchFamily="-112" charset="0"/>
              </a:rPr>
              <a:t>				2</a:t>
            </a:r>
            <a:r>
              <a:rPr lang="en-US" sz="2000" dirty="0">
                <a:latin typeface="Geneva" pitchFamily="-112" charset="0"/>
              </a:rPr>
              <a:t>.  dogs are more closely related to humans than 			</a:t>
            </a:r>
            <a:r>
              <a:rPr lang="en-US" sz="2000" dirty="0" smtClean="0">
                <a:latin typeface="Geneva" pitchFamily="-112" charset="0"/>
              </a:rPr>
              <a:t>		rattlesnakes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2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7414" y="251460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204913" algn="l"/>
                <a:tab pos="1603375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</a:rPr>
              <a:t>	b.  </a:t>
            </a:r>
            <a:r>
              <a:rPr lang="en-US" sz="2000" dirty="0">
                <a:latin typeface="Geneva" pitchFamily="-112" charset="0"/>
              </a:rPr>
              <a:t>Darwin’s finches</a:t>
            </a:r>
          </a:p>
          <a:p>
            <a:pPr>
              <a:tabLst>
                <a:tab pos="796925" algn="l"/>
                <a:tab pos="1204913" algn="l"/>
                <a:tab pos="1603375" algn="l"/>
                <a:tab pos="1949450" algn="l"/>
              </a:tabLst>
            </a:pPr>
            <a:r>
              <a:rPr lang="en-US" sz="2000" dirty="0">
                <a:latin typeface="Geneva" pitchFamily="-112" charset="0"/>
              </a:rPr>
              <a:t>		</a:t>
            </a:r>
            <a:r>
              <a:rPr lang="en-US" sz="2000" dirty="0" smtClean="0">
                <a:latin typeface="Geneva" pitchFamily="-112" charset="0"/>
              </a:rPr>
              <a:t>	1.  </a:t>
            </a:r>
            <a:r>
              <a:rPr lang="en-US" sz="2000" dirty="0">
                <a:latin typeface="Geneva" pitchFamily="-112" charset="0"/>
              </a:rPr>
              <a:t>1</a:t>
            </a:r>
            <a:r>
              <a:rPr lang="en-US" sz="2000" baseline="30000" dirty="0">
                <a:latin typeface="Geneva" pitchFamily="-112" charset="0"/>
              </a:rPr>
              <a:t>st</a:t>
            </a:r>
            <a:r>
              <a:rPr lang="en-US" sz="2000" dirty="0">
                <a:latin typeface="Geneva" pitchFamily="-112" charset="0"/>
              </a:rPr>
              <a:t> Darwin noticed that there were several different species 			</a:t>
            </a:r>
            <a:r>
              <a:rPr lang="en-US" sz="2000" dirty="0" smtClean="0">
                <a:latin typeface="Geneva" pitchFamily="-112" charset="0"/>
              </a:rPr>
              <a:t>	of </a:t>
            </a:r>
            <a:r>
              <a:rPr lang="en-US" sz="2000" dirty="0">
                <a:latin typeface="Geneva" pitchFamily="-112" charset="0"/>
              </a:rPr>
              <a:t>finches each specialized to catch food in a different </a:t>
            </a:r>
            <a:r>
              <a:rPr lang="en-US" sz="2000" dirty="0" smtClean="0">
                <a:latin typeface="Geneva" pitchFamily="-112" charset="0"/>
              </a:rPr>
              <a:t>				way</a:t>
            </a:r>
            <a:endParaRPr lang="en-US" dirty="0"/>
          </a:p>
        </p:txBody>
      </p:sp>
      <p:pic>
        <p:nvPicPr>
          <p:cNvPr id="16387" name="Picture 3" descr="Darwin Finch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3810001"/>
            <a:ext cx="636104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4" descr="Galapago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0"/>
            <a:ext cx="4216410" cy="2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0" y="31690"/>
            <a:ext cx="594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39725" algn="l"/>
              </a:tabLst>
            </a:pPr>
            <a:r>
              <a:rPr lang="en-US" sz="2000" dirty="0" smtClean="0">
                <a:latin typeface="Geneva" pitchFamily="-112" charset="0"/>
              </a:rPr>
              <a:t>	B.  The </a:t>
            </a:r>
            <a:r>
              <a:rPr lang="en-US" sz="2000" dirty="0">
                <a:latin typeface="Geneva" pitchFamily="-112" charset="0"/>
              </a:rPr>
              <a:t>voyage</a:t>
            </a:r>
            <a:endParaRPr lang="en-US" dirty="0"/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16028" y="381000"/>
            <a:ext cx="4648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</a:rPr>
              <a:t>	1.  </a:t>
            </a:r>
            <a:r>
              <a:rPr lang="en-US" sz="2000" dirty="0">
                <a:latin typeface="Geneva" pitchFamily="-112" charset="0"/>
              </a:rPr>
              <a:t>Galapagos Islands</a:t>
            </a:r>
          </a:p>
          <a:p>
            <a:pPr>
              <a:tabLst>
                <a:tab pos="344488" algn="l"/>
                <a:tab pos="796925" algn="l"/>
                <a:tab pos="1204913" algn="l"/>
                <a:tab pos="1595438" algn="l"/>
              </a:tabLst>
            </a:pPr>
            <a:r>
              <a:rPr lang="en-US" sz="2000" dirty="0">
                <a:latin typeface="Geneva" pitchFamily="-112" charset="0"/>
              </a:rPr>
              <a:t>		</a:t>
            </a:r>
            <a:r>
              <a:rPr lang="en-US" sz="2000" dirty="0" smtClean="0">
                <a:latin typeface="Geneva" pitchFamily="-112" charset="0"/>
              </a:rPr>
              <a:t>	a.  </a:t>
            </a:r>
            <a:r>
              <a:rPr lang="en-US" sz="2000" dirty="0">
                <a:latin typeface="Geneva" pitchFamily="-112" charset="0"/>
              </a:rPr>
              <a:t>Darwin repeatedly saw 			</a:t>
            </a:r>
            <a:r>
              <a:rPr lang="en-US" sz="2000" dirty="0" smtClean="0">
                <a:latin typeface="Geneva" pitchFamily="-112" charset="0"/>
              </a:rPr>
              <a:t>	patterns </a:t>
            </a:r>
            <a:r>
              <a:rPr lang="en-US" sz="2000" dirty="0">
                <a:latin typeface="Geneva" pitchFamily="-112" charset="0"/>
              </a:rPr>
              <a:t>suggesting </a:t>
            </a:r>
            <a:r>
              <a:rPr lang="en-US" sz="2000" dirty="0" smtClean="0">
                <a:latin typeface="Geneva" pitchFamily="-112" charset="0"/>
              </a:rPr>
              <a:t>				that species </a:t>
            </a:r>
            <a:r>
              <a:rPr lang="en-US" sz="2000" dirty="0">
                <a:latin typeface="Geneva" pitchFamily="-112" charset="0"/>
              </a:rPr>
              <a:t>changed </a:t>
            </a:r>
            <a:r>
              <a:rPr lang="en-US" sz="2000" dirty="0" smtClean="0">
                <a:latin typeface="Geneva" pitchFamily="-112" charset="0"/>
              </a:rPr>
              <a:t>				over time </a:t>
            </a:r>
            <a:r>
              <a:rPr lang="en-US" sz="2000" dirty="0">
                <a:latin typeface="Geneva" pitchFamily="-112" charset="0"/>
              </a:rPr>
              <a:t>leading to new 			</a:t>
            </a:r>
            <a:r>
              <a:rPr lang="en-US" sz="2000" dirty="0" smtClean="0">
                <a:latin typeface="Geneva" pitchFamily="-112" charset="0"/>
              </a:rPr>
              <a:t>	species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0" y="411480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742950" algn="l"/>
              </a:tabLst>
            </a:pPr>
            <a:r>
              <a:rPr lang="en-US" sz="2000" dirty="0" smtClean="0">
                <a:latin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</a:rPr>
              <a:t>B.  </a:t>
            </a:r>
            <a:r>
              <a:rPr lang="en-US" sz="2000" dirty="0" smtClean="0">
                <a:latin typeface="Geneva" pitchFamily="-112" charset="0"/>
              </a:rPr>
              <a:t>Descent </a:t>
            </a:r>
            <a:r>
              <a:rPr lang="en-US" sz="2000" dirty="0">
                <a:latin typeface="Geneva" pitchFamily="-112" charset="0"/>
              </a:rPr>
              <a:t>with Modification</a:t>
            </a:r>
          </a:p>
          <a:p>
            <a:pPr>
              <a:tabLst>
                <a:tab pos="396875" algn="l"/>
                <a:tab pos="742950" algn="l"/>
              </a:tabLst>
            </a:pPr>
            <a:r>
              <a:rPr lang="en-US" sz="2000" dirty="0">
                <a:latin typeface="Geneva" pitchFamily="-112" charset="0"/>
              </a:rPr>
              <a:t>		</a:t>
            </a:r>
            <a:r>
              <a:rPr lang="en-US" sz="2000" dirty="0" smtClean="0">
                <a:latin typeface="Geneva" pitchFamily="-112" charset="0"/>
              </a:rPr>
              <a:t>1.  Descent </a:t>
            </a:r>
            <a:r>
              <a:rPr lang="en-US" sz="2000" dirty="0">
                <a:latin typeface="Geneva" pitchFamily="-112" charset="0"/>
              </a:rPr>
              <a:t>with modification</a:t>
            </a:r>
          </a:p>
          <a:p>
            <a:pPr>
              <a:tabLst>
                <a:tab pos="290513" algn="l"/>
                <a:tab pos="742950" algn="l"/>
                <a:tab pos="1136650" algn="l"/>
              </a:tabLst>
            </a:pPr>
            <a:r>
              <a:rPr lang="en-US" sz="2000" dirty="0">
                <a:latin typeface="Geneva" pitchFamily="-112" charset="0"/>
              </a:rPr>
              <a:t>		</a:t>
            </a:r>
            <a:r>
              <a:rPr lang="en-US" sz="2000" dirty="0" smtClean="0">
                <a:latin typeface="Geneva" pitchFamily="-112" charset="0"/>
              </a:rPr>
              <a:t>	a.  </a:t>
            </a:r>
            <a:r>
              <a:rPr lang="en-US" sz="2000" dirty="0">
                <a:latin typeface="Geneva" pitchFamily="-112" charset="0"/>
              </a:rPr>
              <a:t>All present day species arose from previous </a:t>
            </a:r>
            <a:r>
              <a:rPr lang="en-US" sz="2000" dirty="0" smtClean="0">
                <a:latin typeface="Geneva" pitchFamily="-112" charset="0"/>
              </a:rPr>
              <a:t>ancestors</a:t>
            </a:r>
            <a:endParaRPr lang="en-US" sz="2000" dirty="0">
              <a:latin typeface="Geneva" pitchFamily="-11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4290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Geneva"/>
                <a:cs typeface="Geneva"/>
              </a:rPr>
              <a:t>Darwin’s Theories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latin typeface="Geneva"/>
                <a:cs typeface="Geneva"/>
              </a:rPr>
              <a:t>	A.  Evolution- The genetic changes in a population over generations.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16307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  <a:tab pos="1603375" algn="l"/>
                <a:tab pos="1993900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</a:rPr>
              <a:t>	2.  </a:t>
            </a:r>
            <a:r>
              <a:rPr lang="en-US" sz="2000" dirty="0">
                <a:latin typeface="Geneva" pitchFamily="-112" charset="0"/>
              </a:rPr>
              <a:t>2</a:t>
            </a:r>
            <a:r>
              <a:rPr lang="en-US" sz="2000" baseline="30000" dirty="0">
                <a:latin typeface="Geneva" pitchFamily="-112" charset="0"/>
              </a:rPr>
              <a:t>nd</a:t>
            </a:r>
            <a:r>
              <a:rPr lang="en-US" sz="2000" dirty="0">
                <a:latin typeface="Geneva" pitchFamily="-112" charset="0"/>
              </a:rPr>
              <a:t> Darwin noticed that all the different species of finches 		</a:t>
            </a:r>
            <a:r>
              <a:rPr lang="en-US" sz="2000" dirty="0" smtClean="0">
                <a:latin typeface="Geneva" pitchFamily="-112" charset="0"/>
              </a:rPr>
              <a:t>	closely </a:t>
            </a:r>
            <a:r>
              <a:rPr lang="en-US" sz="2000" dirty="0">
                <a:latin typeface="Geneva" pitchFamily="-112" charset="0"/>
              </a:rPr>
              <a:t>resembled one species of South American finch</a:t>
            </a:r>
            <a:endParaRPr lang="en-US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68580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603375" algn="l"/>
                <a:tab pos="2001838" algn="l"/>
                <a:tab pos="2347913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</a:rPr>
              <a:t>	a.  </a:t>
            </a:r>
            <a:r>
              <a:rPr lang="en-US" sz="2000" dirty="0">
                <a:latin typeface="Geneva" pitchFamily="-112" charset="0"/>
              </a:rPr>
              <a:t>In addition, noticed that all animals and plants on the 		</a:t>
            </a:r>
            <a:r>
              <a:rPr lang="en-US" sz="2000" dirty="0" smtClean="0">
                <a:latin typeface="Geneva" pitchFamily="-112" charset="0"/>
              </a:rPr>
              <a:t>	island </a:t>
            </a:r>
            <a:r>
              <a:rPr lang="en-US" sz="2000" dirty="0">
                <a:latin typeface="Geneva" pitchFamily="-112" charset="0"/>
              </a:rPr>
              <a:t>closely resembled those of the nearby coast of 		</a:t>
            </a:r>
            <a:r>
              <a:rPr lang="en-US" sz="2000" dirty="0" smtClean="0">
                <a:latin typeface="Geneva" pitchFamily="-112" charset="0"/>
              </a:rPr>
              <a:t>	S</a:t>
            </a:r>
            <a:r>
              <a:rPr lang="en-US" sz="2000" dirty="0">
                <a:latin typeface="Geneva" pitchFamily="-112" charset="0"/>
              </a:rPr>
              <a:t>.A.</a:t>
            </a:r>
            <a:endParaRPr lang="en-US" dirty="0"/>
          </a:p>
        </p:txBody>
      </p:sp>
      <p:pic>
        <p:nvPicPr>
          <p:cNvPr id="6" name="Picture 3" descr="Darwin Finch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1" y="1676400"/>
            <a:ext cx="3581400" cy="171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0" y="502920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90513" algn="l"/>
                <a:tab pos="742950" algn="l"/>
                <a:tab pos="1144588" algn="l"/>
                <a:tab pos="1535113" algn="l"/>
              </a:tabLst>
            </a:pPr>
            <a:r>
              <a:rPr lang="en-US" sz="2000" dirty="0" smtClean="0">
                <a:latin typeface="Geneva" pitchFamily="-112" charset="0"/>
              </a:rPr>
              <a:t>			b</a:t>
            </a:r>
            <a:r>
              <a:rPr lang="en-US" sz="2000" dirty="0">
                <a:latin typeface="Geneva" pitchFamily="-112" charset="0"/>
              </a:rPr>
              <a:t>.  As these ancestors spread into new environments they 				accumulated diverse modifications (</a:t>
            </a:r>
            <a:r>
              <a:rPr lang="en-US" sz="2000" dirty="0" err="1">
                <a:latin typeface="Geneva" pitchFamily="-112" charset="0"/>
              </a:rPr>
              <a:t>i.e</a:t>
            </a:r>
            <a:r>
              <a:rPr lang="en-US" sz="2000" dirty="0">
                <a:latin typeface="Geneva" pitchFamily="-112" charset="0"/>
              </a:rPr>
              <a:t>-adaptations)</a:t>
            </a:r>
          </a:p>
          <a:p>
            <a:pPr>
              <a:tabLst>
                <a:tab pos="290513" algn="l"/>
                <a:tab pos="742950" algn="l"/>
                <a:tab pos="1144588" algn="l"/>
                <a:tab pos="1541463" algn="l"/>
                <a:tab pos="1949450" algn="l"/>
              </a:tabLst>
            </a:pPr>
            <a:r>
              <a:rPr lang="en-US" sz="2000" dirty="0">
                <a:latin typeface="Geneva" pitchFamily="-112" charset="0"/>
              </a:rPr>
              <a:t>				1.  Over millions of years of modifications these organisms 					became better adapted for survival giving rise to present 					day organisms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5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742950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  <a:ea typeface="Geneva" pitchFamily="-112" charset="0"/>
                <a:cs typeface="Geneva" pitchFamily="-112" charset="0"/>
              </a:rPr>
              <a:t>C.  </a:t>
            </a:r>
            <a:r>
              <a:rPr lang="en-US" sz="2000" dirty="0" smtClean="0">
                <a:latin typeface="Geneva" pitchFamily="-112" charset="0"/>
                <a:ea typeface="Geneva" pitchFamily="-112" charset="0"/>
                <a:cs typeface="Geneva" pitchFamily="-112" charset="0"/>
              </a:rPr>
              <a:t>Modification by Natural Selection</a:t>
            </a:r>
          </a:p>
          <a:p>
            <a:pPr>
              <a:tabLst>
                <a:tab pos="290513" algn="l"/>
                <a:tab pos="742950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  <a:ea typeface="Geneva" pitchFamily="-112" charset="0"/>
                <a:cs typeface="Geneva" pitchFamily="-112" charset="0"/>
              </a:rPr>
              <a:t>	1.  The mechanism </a:t>
            </a: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of evolution</a:t>
            </a:r>
          </a:p>
          <a:p>
            <a:pPr>
              <a:tabLst>
                <a:tab pos="290513" algn="l"/>
                <a:tab pos="742950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</a:t>
            </a:r>
            <a:r>
              <a:rPr lang="en-US" sz="2000" dirty="0" smtClean="0">
                <a:latin typeface="Geneva" pitchFamily="-112" charset="0"/>
                <a:ea typeface="Geneva" pitchFamily="-112" charset="0"/>
                <a:cs typeface="Geneva" pitchFamily="-112" charset="0"/>
              </a:rPr>
              <a:t>2.  Members </a:t>
            </a: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of a pop. vary in the traits they have inherited</a:t>
            </a:r>
          </a:p>
          <a:p>
            <a:pPr>
              <a:tabLst>
                <a:tab pos="290513" algn="l"/>
                <a:tab pos="742950" algn="l"/>
                <a:tab pos="1136650" algn="l"/>
                <a:tab pos="1541463" algn="l"/>
                <a:tab pos="1938338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	</a:t>
            </a:r>
            <a:r>
              <a:rPr lang="en-US" sz="2000" dirty="0" smtClean="0">
                <a:latin typeface="Geneva" pitchFamily="-112" charset="0"/>
                <a:ea typeface="Geneva" pitchFamily="-112" charset="0"/>
                <a:cs typeface="Geneva" pitchFamily="-112" charset="0"/>
              </a:rPr>
              <a:t>a.  </a:t>
            </a: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Individuals with traits giving them an increased chance 				of survival &amp; reproduction leave more </a:t>
            </a:r>
            <a:r>
              <a:rPr lang="en-US" sz="2000" dirty="0" smtClean="0">
                <a:latin typeface="Geneva" pitchFamily="-112" charset="0"/>
                <a:ea typeface="Geneva" pitchFamily="-112" charset="0"/>
                <a:cs typeface="Geneva" pitchFamily="-112" charset="0"/>
              </a:rPr>
              <a:t>offspring</a:t>
            </a:r>
            <a:endParaRPr lang="en-US" sz="2000" dirty="0">
              <a:latin typeface="Geneva" pitchFamily="-112" charset="0"/>
              <a:ea typeface="Geneva" pitchFamily="-112" charset="0"/>
              <a:cs typeface="Geneva" pitchFamily="-112" charset="0"/>
            </a:endParaRPr>
          </a:p>
        </p:txBody>
      </p:sp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0" y="522605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7713" algn="l"/>
                <a:tab pos="1144588" algn="l"/>
                <a:tab pos="1541463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  <a:ea typeface="Geneva" pitchFamily="-112" charset="0"/>
                <a:cs typeface="Geneva" pitchFamily="-112" charset="0"/>
              </a:rPr>
              <a:t>3.  </a:t>
            </a: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Organism have a capacity to produce more offspring than 		</a:t>
            </a:r>
            <a:r>
              <a:rPr lang="en-US" sz="2000" dirty="0" smtClean="0">
                <a:latin typeface="Geneva" pitchFamily="-112" charset="0"/>
                <a:ea typeface="Geneva" pitchFamily="-112" charset="0"/>
                <a:cs typeface="Geneva" pitchFamily="-112" charset="0"/>
              </a:rPr>
              <a:t>the </a:t>
            </a: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environment can sustain</a:t>
            </a:r>
          </a:p>
          <a:p>
            <a:pPr>
              <a:tabLst>
                <a:tab pos="747713" algn="l"/>
                <a:tab pos="1144588" algn="l"/>
                <a:tab pos="1541463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a</a:t>
            </a:r>
            <a:r>
              <a:rPr lang="en-US" sz="2000" dirty="0" smtClean="0">
                <a:latin typeface="Geneva" pitchFamily="-112" charset="0"/>
                <a:ea typeface="Geneva" pitchFamily="-112" charset="0"/>
                <a:cs typeface="Geneva" pitchFamily="-112" charset="0"/>
              </a:rPr>
              <a:t>.  </a:t>
            </a: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There becomes a struggle for survival</a:t>
            </a:r>
          </a:p>
          <a:p>
            <a:pPr>
              <a:tabLst>
                <a:tab pos="747713" algn="l"/>
                <a:tab pos="1144588" algn="l"/>
                <a:tab pos="1541463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b</a:t>
            </a:r>
            <a:r>
              <a:rPr lang="en-US" sz="2000" dirty="0" smtClean="0">
                <a:latin typeface="Geneva" pitchFamily="-112" charset="0"/>
                <a:ea typeface="Geneva" pitchFamily="-112" charset="0"/>
                <a:cs typeface="Geneva" pitchFamily="-112" charset="0"/>
              </a:rPr>
              <a:t>.  </a:t>
            </a: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Only those that have </a:t>
            </a:r>
            <a:r>
              <a:rPr lang="en-US" sz="2000" u="sng" dirty="0">
                <a:latin typeface="Geneva" pitchFamily="-112" charset="0"/>
                <a:ea typeface="Geneva" pitchFamily="-112" charset="0"/>
                <a:cs typeface="Geneva" pitchFamily="-112" charset="0"/>
              </a:rPr>
              <a:t>inherited</a:t>
            </a: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 certain traits making 				them better suited for survival will survive</a:t>
            </a:r>
          </a:p>
        </p:txBody>
      </p:sp>
      <p:pic>
        <p:nvPicPr>
          <p:cNvPr id="5" name="Picture 4" descr="peacoc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09800"/>
            <a:ext cx="3860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white-peacock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2209800"/>
            <a:ext cx="3810000" cy="284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tortois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2209800"/>
            <a:ext cx="3886200" cy="295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galapagos-tortois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2209800"/>
            <a:ext cx="3835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0" y="160020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90563" algn="l"/>
                <a:tab pos="919163" algn="l"/>
              </a:tabLst>
            </a:pPr>
            <a:r>
              <a:rPr lang="en-US" sz="2000" dirty="0" smtClean="0">
                <a:latin typeface="Geneva" pitchFamily="-112" charset="0"/>
                <a:ea typeface="Geneva" pitchFamily="-112" charset="0"/>
                <a:cs typeface="Geneva" pitchFamily="-112" charset="0"/>
              </a:rPr>
              <a:t>		2</a:t>
            </a: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.  Natural selection can only amplify or diminish heritable traits</a:t>
            </a:r>
          </a:p>
          <a:p>
            <a:pPr>
              <a:tabLst>
                <a:tab pos="690563" algn="l"/>
                <a:tab pos="1316038" algn="l"/>
                <a:tab pos="1712913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a.  Only if traits are coded for in the genes of the gametes will 			they be passed to the next generation</a:t>
            </a:r>
          </a:p>
        </p:txBody>
      </p:sp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0" y="2514600"/>
            <a:ext cx="9144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919163" algn="l"/>
              </a:tabLst>
            </a:pPr>
            <a:r>
              <a:rPr lang="en-US" dirty="0"/>
              <a:t>	</a:t>
            </a: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3.  Evolution is not goal directed</a:t>
            </a:r>
          </a:p>
          <a:p>
            <a:pPr>
              <a:tabLst>
                <a:tab pos="690563" algn="l"/>
                <a:tab pos="1316038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a.  Does not lead to a perfectly adapted organisms</a:t>
            </a:r>
          </a:p>
          <a:p>
            <a:pPr>
              <a:tabLst>
                <a:tab pos="690563" algn="l"/>
                <a:tab pos="1316038" algn="l"/>
                <a:tab pos="1712913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</a:t>
            </a:r>
            <a:r>
              <a:rPr lang="en-US" sz="2000" dirty="0" err="1">
                <a:latin typeface="Geneva" pitchFamily="-112" charset="0"/>
                <a:ea typeface="Geneva" pitchFamily="-112" charset="0"/>
                <a:cs typeface="Geneva" pitchFamily="-112" charset="0"/>
              </a:rPr>
              <a:t>b</a:t>
            </a: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.  Environmental stresses vary from place to place and over 			time</a:t>
            </a:r>
          </a:p>
          <a:p>
            <a:pPr>
              <a:tabLst>
                <a:tab pos="690563" algn="l"/>
                <a:tab pos="1316038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</a:t>
            </a:r>
            <a:r>
              <a:rPr lang="en-US" sz="2000" dirty="0" err="1">
                <a:latin typeface="Geneva" pitchFamily="-112" charset="0"/>
                <a:ea typeface="Geneva" pitchFamily="-112" charset="0"/>
                <a:cs typeface="Geneva" pitchFamily="-112" charset="0"/>
              </a:rPr>
              <a:t>c</a:t>
            </a: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.  Evolution is a compromise</a:t>
            </a:r>
            <a:endParaRPr lang="en-US" dirty="0"/>
          </a:p>
        </p:txBody>
      </p:sp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84163" algn="l"/>
              </a:tabLst>
            </a:pPr>
            <a:r>
              <a:rPr lang="en-US" dirty="0"/>
              <a:t>	</a:t>
            </a: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D</a:t>
            </a:r>
            <a:r>
              <a:rPr lang="en-US" sz="2000" dirty="0" smtClean="0">
                <a:latin typeface="Geneva" pitchFamily="-112" charset="0"/>
                <a:ea typeface="Geneva" pitchFamily="-112" charset="0"/>
                <a:cs typeface="Geneva" pitchFamily="-112" charset="0"/>
              </a:rPr>
              <a:t>.  </a:t>
            </a: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3 key points to evolution by natural selection</a:t>
            </a:r>
          </a:p>
          <a:p>
            <a:pPr>
              <a:tabLst>
                <a:tab pos="284163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1.  Individuals DO NOT evolve</a:t>
            </a:r>
          </a:p>
          <a:p>
            <a:pPr>
              <a:tabLst>
                <a:tab pos="284163" algn="l"/>
                <a:tab pos="1316038" algn="l"/>
                <a:tab pos="1712913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a.  Adaptations occur from generation to generation 				within a given population</a:t>
            </a:r>
          </a:p>
          <a:p>
            <a:pPr>
              <a:tabLst>
                <a:tab pos="284163" algn="l"/>
                <a:tab pos="1712913" algn="l"/>
              </a:tabLst>
            </a:pPr>
            <a:r>
              <a:rPr lang="en-US" sz="2000" dirty="0">
                <a:latin typeface="Geneva" pitchFamily="-112" charset="0"/>
                <a:ea typeface="Geneva" pitchFamily="-112" charset="0"/>
                <a:cs typeface="Geneva" pitchFamily="-112" charset="0"/>
              </a:rPr>
              <a:t>		1.  How?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latin typeface="Geneva"/>
                <a:cs typeface="Geneva"/>
              </a:rPr>
              <a:t>15-3-Evolution in Process</a:t>
            </a:r>
            <a:endParaRPr lang="en-US" sz="2000" u="sng" dirty="0">
              <a:latin typeface="Geneva"/>
              <a:cs typeface="Genev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810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Geneva"/>
                <a:cs typeface="Geneva"/>
              </a:rPr>
              <a:t>I.  Observing natural selection</a:t>
            </a:r>
          </a:p>
          <a:p>
            <a:pPr>
              <a:tabLst>
                <a:tab pos="339725" algn="l"/>
              </a:tabLst>
            </a:pPr>
            <a:r>
              <a:rPr lang="en-US" sz="2000" dirty="0" smtClean="0">
                <a:latin typeface="Geneva"/>
                <a:cs typeface="Geneva"/>
              </a:rPr>
              <a:t>	A.  Pesticide resistance</a:t>
            </a:r>
            <a:endParaRPr lang="en-US" sz="2000" dirty="0">
              <a:latin typeface="Geneva"/>
              <a:cs typeface="Geneva"/>
            </a:endParaRPr>
          </a:p>
        </p:txBody>
      </p:sp>
      <p:pic>
        <p:nvPicPr>
          <p:cNvPr id="4" name="Picture 3" descr="13_03bPesticideResist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381000"/>
            <a:ext cx="5334000" cy="40147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26456" y="9906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98463" algn="l"/>
              </a:tabLst>
            </a:pPr>
            <a:r>
              <a:rPr lang="en-US" sz="2000" dirty="0" smtClean="0">
                <a:latin typeface="Geneva"/>
                <a:cs typeface="Geneva"/>
              </a:rPr>
              <a:t>	B.  Peppered Moth</a:t>
            </a:r>
            <a:endParaRPr lang="en-US" sz="2000" dirty="0">
              <a:latin typeface="Geneva"/>
              <a:cs typeface="Geneva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0" y="129540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12" charset="0"/>
              </a:rPr>
              <a:t>		1.  Up </a:t>
            </a:r>
            <a:r>
              <a:rPr lang="en-US" sz="2000" dirty="0">
                <a:latin typeface="Geneva" pitchFamily="-112" charset="0"/>
              </a:rPr>
              <a:t>to 1850’s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-112" charset="0"/>
              </a:rPr>
              <a:t>			a</a:t>
            </a:r>
            <a:r>
              <a:rPr lang="en-US" sz="2000" dirty="0" smtClean="0">
                <a:latin typeface="Geneva" pitchFamily="-112" charset="0"/>
              </a:rPr>
              <a:t>.  </a:t>
            </a:r>
            <a:r>
              <a:rPr lang="en-US" sz="2000" dirty="0">
                <a:latin typeface="Geneva" pitchFamily="-112" charset="0"/>
              </a:rPr>
              <a:t>dark gray peppered moths were rare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-112" charset="0"/>
              </a:rPr>
              <a:t>			b</a:t>
            </a:r>
            <a:r>
              <a:rPr lang="en-US" sz="2000" dirty="0" smtClean="0">
                <a:latin typeface="Geneva" pitchFamily="-112" charset="0"/>
              </a:rPr>
              <a:t>.  </a:t>
            </a:r>
            <a:r>
              <a:rPr lang="en-US" sz="2000" dirty="0">
                <a:latin typeface="Geneva" pitchFamily="-112" charset="0"/>
              </a:rPr>
              <a:t>treasured by British butterfly and</a:t>
            </a:r>
            <a:r>
              <a:rPr lang="en-US" sz="2000" dirty="0" smtClean="0">
                <a:latin typeface="Geneva" pitchFamily="-112" charset="0"/>
              </a:rPr>
              <a:t> moth </a:t>
            </a:r>
            <a:r>
              <a:rPr lang="en-US" sz="2000" dirty="0">
                <a:latin typeface="Geneva" pitchFamily="-112" charset="0"/>
              </a:rPr>
              <a:t>collectors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-112" charset="0"/>
              </a:rPr>
              <a:t>			</a:t>
            </a:r>
            <a:r>
              <a:rPr lang="en-US" sz="2000" dirty="0" smtClean="0">
                <a:latin typeface="Geneva" pitchFamily="-112" charset="0"/>
              </a:rPr>
              <a:t>c.  </a:t>
            </a:r>
            <a:r>
              <a:rPr lang="en-US" sz="2000" dirty="0">
                <a:latin typeface="Geneva" pitchFamily="-112" charset="0"/>
              </a:rPr>
              <a:t>almost all peppered moths were </a:t>
            </a:r>
            <a:r>
              <a:rPr lang="en-US" sz="2000" dirty="0" smtClean="0">
                <a:latin typeface="Geneva" pitchFamily="-112" charset="0"/>
              </a:rPr>
              <a:t>pale in </a:t>
            </a:r>
            <a:r>
              <a:rPr lang="en-US" sz="2000" dirty="0">
                <a:latin typeface="Geneva" pitchFamily="-112" charset="0"/>
              </a:rPr>
              <a:t>color</a:t>
            </a:r>
            <a:endParaRPr lang="en-US" dirty="0"/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0" y="2590800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141413" algn="l"/>
                <a:tab pos="1538288" algn="l"/>
                <a:tab pos="1947863" algn="l"/>
              </a:tabLst>
            </a:pPr>
            <a:r>
              <a:rPr lang="en-US" sz="2000" dirty="0">
                <a:latin typeface="Geneva" pitchFamily="-112" charset="0"/>
              </a:rPr>
              <a:t>	2</a:t>
            </a:r>
            <a:r>
              <a:rPr lang="en-US" sz="2000" dirty="0" smtClean="0">
                <a:latin typeface="Geneva" pitchFamily="-112" charset="0"/>
              </a:rPr>
              <a:t>.  </a:t>
            </a:r>
            <a:r>
              <a:rPr lang="en-US" sz="2000" dirty="0">
                <a:latin typeface="Geneva" pitchFamily="-112" charset="0"/>
              </a:rPr>
              <a:t>around 1850</a:t>
            </a:r>
          </a:p>
          <a:p>
            <a:pPr>
              <a:tabLst>
                <a:tab pos="742950" algn="l"/>
                <a:tab pos="1141413" algn="l"/>
                <a:tab pos="1538288" algn="l"/>
                <a:tab pos="1947863" algn="l"/>
              </a:tabLst>
            </a:pPr>
            <a:r>
              <a:rPr lang="en-US" sz="2000" dirty="0">
                <a:latin typeface="Geneva" pitchFamily="-112" charset="0"/>
              </a:rPr>
              <a:t>		a</a:t>
            </a:r>
            <a:r>
              <a:rPr lang="en-US" sz="2000" dirty="0" smtClean="0">
                <a:latin typeface="Geneva" pitchFamily="-112" charset="0"/>
              </a:rPr>
              <a:t>.  </a:t>
            </a:r>
            <a:r>
              <a:rPr lang="en-US" sz="2000" dirty="0">
                <a:latin typeface="Geneva" pitchFamily="-112" charset="0"/>
              </a:rPr>
              <a:t>there was a shift in peppered moth</a:t>
            </a:r>
            <a:r>
              <a:rPr lang="en-US" sz="2000" dirty="0" smtClean="0">
                <a:latin typeface="Geneva" pitchFamily="-112" charset="0"/>
              </a:rPr>
              <a:t> coloring</a:t>
            </a:r>
            <a:endParaRPr lang="en-US" sz="2000" dirty="0">
              <a:latin typeface="Geneva" pitchFamily="-112" charset="0"/>
            </a:endParaRPr>
          </a:p>
          <a:p>
            <a:pPr>
              <a:tabLst>
                <a:tab pos="742950" algn="l"/>
                <a:tab pos="1141413" algn="l"/>
                <a:tab pos="1538288" algn="l"/>
                <a:tab pos="1947863" algn="l"/>
              </a:tabLst>
            </a:pPr>
            <a:r>
              <a:rPr lang="en-US" sz="2000" dirty="0">
                <a:latin typeface="Geneva" pitchFamily="-112" charset="0"/>
              </a:rPr>
              <a:t>		b</a:t>
            </a:r>
            <a:r>
              <a:rPr lang="en-US" sz="2000" dirty="0" smtClean="0">
                <a:latin typeface="Geneva" pitchFamily="-112" charset="0"/>
              </a:rPr>
              <a:t>.  </a:t>
            </a:r>
            <a:r>
              <a:rPr lang="en-US" sz="2000" dirty="0">
                <a:latin typeface="Geneva" pitchFamily="-112" charset="0"/>
              </a:rPr>
              <a:t>the dark gray peppered moth began</a:t>
            </a:r>
            <a:r>
              <a:rPr lang="en-US" sz="2000" dirty="0" smtClean="0">
                <a:latin typeface="Geneva" pitchFamily="-112" charset="0"/>
              </a:rPr>
              <a:t> to become </a:t>
            </a:r>
            <a:r>
              <a:rPr lang="en-US" sz="2000" dirty="0">
                <a:latin typeface="Geneva" pitchFamily="-112" charset="0"/>
              </a:rPr>
              <a:t>more </a:t>
            </a:r>
            <a:r>
              <a:rPr lang="en-US" sz="2000" dirty="0" smtClean="0">
                <a:latin typeface="Geneva" pitchFamily="-112" charset="0"/>
              </a:rPr>
              <a:t>				common</a:t>
            </a:r>
            <a:endParaRPr lang="en-US" sz="2000" dirty="0">
              <a:latin typeface="Geneva" pitchFamily="-112" charset="0"/>
            </a:endParaRPr>
          </a:p>
          <a:p>
            <a:pPr>
              <a:tabLst>
                <a:tab pos="742950" algn="l"/>
                <a:tab pos="1141413" algn="l"/>
                <a:tab pos="1538288" algn="l"/>
                <a:tab pos="1947863" algn="l"/>
              </a:tabLst>
            </a:pPr>
            <a:r>
              <a:rPr lang="en-US" sz="2000" dirty="0">
                <a:latin typeface="Geneva" pitchFamily="-112" charset="0"/>
              </a:rPr>
              <a:t>			1</a:t>
            </a:r>
            <a:r>
              <a:rPr lang="en-US" sz="2000" dirty="0" smtClean="0">
                <a:latin typeface="Geneva" pitchFamily="-112" charset="0"/>
              </a:rPr>
              <a:t>.  </a:t>
            </a:r>
            <a:r>
              <a:rPr lang="en-US" sz="2000" dirty="0">
                <a:latin typeface="Geneva" pitchFamily="-112" charset="0"/>
              </a:rPr>
              <a:t>usually in heavily industrialized</a:t>
            </a:r>
            <a:r>
              <a:rPr lang="en-US" sz="2000" dirty="0" smtClean="0">
                <a:latin typeface="Geneva" pitchFamily="-112" charset="0"/>
              </a:rPr>
              <a:t> areas </a:t>
            </a:r>
            <a:r>
              <a:rPr lang="en-US" sz="2000" dirty="0">
                <a:latin typeface="Geneva" pitchFamily="-112" charset="0"/>
              </a:rPr>
              <a:t>of England</a:t>
            </a:r>
            <a:endParaRPr lang="en-US" dirty="0"/>
          </a:p>
        </p:txBody>
      </p:sp>
      <p:pic>
        <p:nvPicPr>
          <p:cNvPr id="9" name="Picture 4" descr="Grey peppered mot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3398045" y="3693715"/>
            <a:ext cx="234791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</a:tabLst>
            </a:pPr>
            <a:r>
              <a:rPr lang="en-US" sz="2000" dirty="0">
                <a:latin typeface="Geneva" pitchFamily="-112" charset="0"/>
              </a:rPr>
              <a:t>	3.  Why did this event occur?</a:t>
            </a:r>
            <a:endParaRPr lang="en-US" dirty="0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0" y="3048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  <a:tab pos="1603375" algn="l"/>
              </a:tabLst>
            </a:pPr>
            <a:r>
              <a:rPr lang="en-US" sz="2000" dirty="0">
                <a:latin typeface="Geneva" pitchFamily="-112" charset="0"/>
              </a:rPr>
              <a:t>	a.  Darwin’s theory of evolution by natural selection provides a 		hypothesis</a:t>
            </a:r>
            <a:endParaRPr lang="en-US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914400"/>
            <a:ext cx="9144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  <a:tab pos="1603375" algn="l"/>
                <a:tab pos="2055813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err="1">
                <a:latin typeface="Geneva" pitchFamily="-112" charset="0"/>
              </a:rPr>
              <a:t>b</a:t>
            </a:r>
            <a:r>
              <a:rPr lang="en-US" sz="2000" dirty="0">
                <a:latin typeface="Geneva" pitchFamily="-112" charset="0"/>
              </a:rPr>
              <a:t>.  Color change coincided with the increase in the number of 		factories in England</a:t>
            </a:r>
          </a:p>
          <a:p>
            <a:pPr>
              <a:tabLst>
                <a:tab pos="1204913" algn="l"/>
                <a:tab pos="1603375" algn="l"/>
                <a:tab pos="2055813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err="1">
                <a:latin typeface="Geneva" pitchFamily="-112" charset="0"/>
              </a:rPr>
              <a:t>c</a:t>
            </a:r>
            <a:r>
              <a:rPr lang="en-US" sz="2000" dirty="0">
                <a:latin typeface="Geneva" pitchFamily="-112" charset="0"/>
              </a:rPr>
              <a:t>.  Pale tree trunks became blackened with pollution</a:t>
            </a:r>
          </a:p>
          <a:p>
            <a:pPr>
              <a:tabLst>
                <a:tab pos="1204913" algn="l"/>
                <a:tab pos="1603375" algn="l"/>
                <a:tab pos="2055813" algn="l"/>
              </a:tabLst>
            </a:pPr>
            <a:r>
              <a:rPr lang="en-US" sz="2000" dirty="0">
                <a:latin typeface="Geneva" pitchFamily="-112" charset="0"/>
              </a:rPr>
              <a:t>		1.  dark moths escaped being eaten by birds while pale 			moths were not</a:t>
            </a:r>
          </a:p>
          <a:p>
            <a:pPr>
              <a:tabLst>
                <a:tab pos="1204913" algn="l"/>
                <a:tab pos="1603375" algn="l"/>
                <a:tab pos="2055813" algn="l"/>
              </a:tabLst>
            </a:pPr>
            <a:r>
              <a:rPr lang="en-US" sz="2000" dirty="0">
                <a:latin typeface="Geneva" pitchFamily="-112" charset="0"/>
              </a:rPr>
              <a:t>		2.  overtime the dark moth became more common</a:t>
            </a:r>
            <a:endParaRPr lang="en-US" dirty="0"/>
          </a:p>
        </p:txBody>
      </p:sp>
      <p:pic>
        <p:nvPicPr>
          <p:cNvPr id="5" name="Picture 5" descr="Grey peppered mot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2895600"/>
            <a:ext cx="22574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3657600" y="4419600"/>
            <a:ext cx="1752600" cy="228600"/>
          </a:xfrm>
          <a:prstGeom prst="rightArrow">
            <a:avLst>
              <a:gd name="adj1" fmla="val 50000"/>
              <a:gd name="adj2" fmla="val 19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7" descr="Brown peppered mot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2895600"/>
            <a:ext cx="221456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sz="2000" dirty="0" smtClean="0">
                <a:latin typeface="Geneva"/>
                <a:cs typeface="Geneva"/>
              </a:rPr>
              <a:t>	C.  Antibiotic resistance</a:t>
            </a:r>
          </a:p>
          <a:p>
            <a:pPr>
              <a:tabLst>
                <a:tab pos="454025" algn="l"/>
                <a:tab pos="857250" algn="l"/>
                <a:tab pos="1255713" algn="l"/>
              </a:tabLst>
            </a:pPr>
            <a:r>
              <a:rPr lang="en-US" sz="2000" dirty="0" smtClean="0">
                <a:latin typeface="Geneva"/>
                <a:cs typeface="Geneva"/>
              </a:rPr>
              <a:t>		1.  Penicillin</a:t>
            </a:r>
          </a:p>
          <a:p>
            <a:pPr>
              <a:tabLst>
                <a:tab pos="454025" algn="l"/>
                <a:tab pos="1255713" algn="l"/>
              </a:tabLst>
            </a:pPr>
            <a:r>
              <a:rPr lang="en-US" sz="2000" dirty="0" smtClean="0">
                <a:latin typeface="Geneva"/>
                <a:cs typeface="Geneva"/>
              </a:rPr>
              <a:t>		</a:t>
            </a:r>
            <a:r>
              <a:rPr lang="en-US" sz="2000" dirty="0">
                <a:latin typeface="Geneva"/>
                <a:cs typeface="Geneva"/>
              </a:rPr>
              <a:t>a</a:t>
            </a:r>
            <a:r>
              <a:rPr lang="en-US" sz="2000" dirty="0" smtClean="0">
                <a:latin typeface="Geneva"/>
                <a:cs typeface="Geneva"/>
              </a:rPr>
              <a:t>.  Who?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9144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258888" algn="l"/>
                <a:tab pos="1595438" algn="l"/>
              </a:tabLst>
            </a:pPr>
            <a:r>
              <a:rPr lang="en-US" dirty="0" smtClean="0"/>
              <a:t>		</a:t>
            </a:r>
            <a:r>
              <a:rPr lang="en-US" sz="2000" dirty="0"/>
              <a:t>1</a:t>
            </a:r>
            <a:r>
              <a:rPr lang="en-US" sz="2000" dirty="0" smtClean="0"/>
              <a:t>.  Alexander Fleming</a:t>
            </a:r>
          </a:p>
          <a:p>
            <a:pPr>
              <a:tabLst>
                <a:tab pos="862013" algn="l"/>
                <a:tab pos="1258888" algn="l"/>
              </a:tabLst>
            </a:pPr>
            <a:r>
              <a:rPr lang="en-US" sz="2000" dirty="0" smtClean="0"/>
              <a:t>		b.  When?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6764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201738" algn="l"/>
                <a:tab pos="1595438" algn="l"/>
              </a:tabLst>
            </a:pPr>
            <a:r>
              <a:rPr lang="en-US" sz="2000" dirty="0" smtClean="0">
                <a:latin typeface="Geneva"/>
                <a:cs typeface="Geneva"/>
              </a:rPr>
              <a:t>		1.  1928</a:t>
            </a:r>
          </a:p>
          <a:p>
            <a:pPr>
              <a:tabLst>
                <a:tab pos="862013" algn="l"/>
                <a:tab pos="1201738" algn="l"/>
              </a:tabLst>
            </a:pPr>
            <a:r>
              <a:rPr lang="en-US" sz="2000" dirty="0" smtClean="0">
                <a:latin typeface="Geneva"/>
                <a:cs typeface="Geneva"/>
              </a:rPr>
              <a:t>		c.  What?</a:t>
            </a:r>
          </a:p>
          <a:p>
            <a:pPr>
              <a:tabLst>
                <a:tab pos="862013" algn="l"/>
                <a:tab pos="1201738" algn="l"/>
                <a:tab pos="1595438" algn="l"/>
              </a:tabLst>
            </a:pPr>
            <a:r>
              <a:rPr lang="en-US" sz="2000" dirty="0" smtClean="0">
                <a:latin typeface="Geneva"/>
                <a:cs typeface="Geneva"/>
              </a:rPr>
              <a:t>			1.  Fungus</a:t>
            </a:r>
            <a:endParaRPr lang="en-US" sz="2000" dirty="0">
              <a:latin typeface="Geneva"/>
              <a:cs typeface="Geneva"/>
            </a:endParaRPr>
          </a:p>
        </p:txBody>
      </p:sp>
      <p:pic>
        <p:nvPicPr>
          <p:cNvPr id="5" name="Picture 4" descr="antibiotic-resistance carto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2457801"/>
            <a:ext cx="5178574" cy="4400199"/>
          </a:xfrm>
          <a:prstGeom prst="rect">
            <a:avLst/>
          </a:prstGeom>
        </p:spPr>
      </p:pic>
      <p:pic>
        <p:nvPicPr>
          <p:cNvPr id="6" name="Picture 5" descr="antibiotic-resistanc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2752615"/>
            <a:ext cx="6108700" cy="4105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latin typeface="Geneva" pitchFamily="-112" charset="0"/>
              </a:rPr>
              <a:t>II.  Evidence </a:t>
            </a:r>
            <a:r>
              <a:rPr lang="en-US" sz="2000" dirty="0">
                <a:latin typeface="Geneva" pitchFamily="-112" charset="0"/>
              </a:rPr>
              <a:t>for evolution</a:t>
            </a:r>
            <a:endParaRPr lang="en-US" dirty="0"/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0" y="3810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742950" algn="l"/>
              </a:tabLst>
            </a:pPr>
            <a:r>
              <a:rPr lang="en-US" sz="2000" dirty="0" smtClean="0">
                <a:latin typeface="Geneva" pitchFamily="-112" charset="0"/>
              </a:rPr>
              <a:t>	A.  Understanding </a:t>
            </a:r>
            <a:r>
              <a:rPr lang="en-US" sz="2000" dirty="0">
                <a:latin typeface="Geneva" pitchFamily="-112" charset="0"/>
              </a:rPr>
              <a:t>the fossil record</a:t>
            </a:r>
          </a:p>
          <a:p>
            <a:pPr>
              <a:tabLst>
                <a:tab pos="290513" algn="l"/>
                <a:tab pos="742950" algn="l"/>
              </a:tabLst>
            </a:pPr>
            <a:r>
              <a:rPr lang="en-US" sz="2000" dirty="0">
                <a:latin typeface="Geneva" pitchFamily="-112" charset="0"/>
              </a:rPr>
              <a:t>	</a:t>
            </a:r>
            <a:r>
              <a:rPr lang="en-US" sz="2000" dirty="0" smtClean="0">
                <a:latin typeface="Geneva" pitchFamily="-112" charset="0"/>
              </a:rPr>
              <a:t>	1.  </a:t>
            </a:r>
            <a:r>
              <a:rPr lang="en-US" sz="2000" dirty="0">
                <a:latin typeface="Geneva" pitchFamily="-112" charset="0"/>
              </a:rPr>
              <a:t>Fossils are any traces of dead organisms</a:t>
            </a:r>
          </a:p>
          <a:p>
            <a:pPr>
              <a:tabLst>
                <a:tab pos="290513" algn="l"/>
                <a:tab pos="742950" algn="l"/>
                <a:tab pos="1136650" algn="l"/>
              </a:tabLst>
            </a:pPr>
            <a:r>
              <a:rPr lang="en-US" sz="2000" dirty="0">
                <a:latin typeface="Geneva" pitchFamily="-112" charset="0"/>
              </a:rPr>
              <a:t>		</a:t>
            </a:r>
            <a:r>
              <a:rPr lang="en-US" sz="2000" dirty="0" smtClean="0">
                <a:latin typeface="Geneva" pitchFamily="-112" charset="0"/>
              </a:rPr>
              <a:t>	a.  </a:t>
            </a:r>
            <a:r>
              <a:rPr lang="en-US" sz="2000" dirty="0">
                <a:latin typeface="Geneva" pitchFamily="-112" charset="0"/>
              </a:rPr>
              <a:t>Footprints, insects trapped in sap, bones</a:t>
            </a:r>
            <a:endParaRPr lang="en-US" dirty="0"/>
          </a:p>
        </p:txBody>
      </p:sp>
      <p:pic>
        <p:nvPicPr>
          <p:cNvPr id="10" name="Picture 9" descr="13_04_GalleryOfFossils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371600"/>
            <a:ext cx="7857744" cy="5085411"/>
          </a:xfrm>
          <a:prstGeom prst="rect">
            <a:avLst/>
          </a:prstGeom>
        </p:spPr>
      </p:pic>
      <p:pic>
        <p:nvPicPr>
          <p:cNvPr id="11" name="Picture 10" descr="13_04h_WhaleAncestors-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1512" y="1524000"/>
            <a:ext cx="3758086" cy="5196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theme/theme1.xml><?xml version="1.0" encoding="utf-8"?>
<a:theme xmlns:a="http://schemas.openxmlformats.org/drawingml/2006/main" name="Koi">
  <a:themeElements>
    <a:clrScheme name="Koi 1">
      <a:dk1>
        <a:srgbClr val="272776"/>
      </a:dk1>
      <a:lt1>
        <a:srgbClr val="F3F1E4"/>
      </a:lt1>
      <a:dk2>
        <a:srgbClr val="272776"/>
      </a:dk2>
      <a:lt2>
        <a:srgbClr val="808080"/>
      </a:lt2>
      <a:accent1>
        <a:srgbClr val="B8CFFB"/>
      </a:accent1>
      <a:accent2>
        <a:srgbClr val="DF8F74"/>
      </a:accent2>
      <a:accent3>
        <a:srgbClr val="F8F7EF"/>
      </a:accent3>
      <a:accent4>
        <a:srgbClr val="202064"/>
      </a:accent4>
      <a:accent5>
        <a:srgbClr val="D8E4FD"/>
      </a:accent5>
      <a:accent6>
        <a:srgbClr val="CA8168"/>
      </a:accent6>
      <a:hlink>
        <a:srgbClr val="7F97C2"/>
      </a:hlink>
      <a:folHlink>
        <a:srgbClr val="8BBE82"/>
      </a:folHlink>
    </a:clrScheme>
    <a:fontScheme name="Koi">
      <a:majorFont>
        <a:latin typeface="Helvetica"/>
        <a:ea typeface="ＭＳ Ｐゴシック"/>
        <a:cs typeface="ＭＳ Ｐゴシック"/>
      </a:majorFont>
      <a:minorFont>
        <a:latin typeface="Helvetica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lnDef>
  </a:objectDefaults>
  <a:extraClrSchemeLst>
    <a:extraClrScheme>
      <a:clrScheme name="Koi 1">
        <a:dk1>
          <a:srgbClr val="272776"/>
        </a:dk1>
        <a:lt1>
          <a:srgbClr val="F3F1E4"/>
        </a:lt1>
        <a:dk2>
          <a:srgbClr val="272776"/>
        </a:dk2>
        <a:lt2>
          <a:srgbClr val="808080"/>
        </a:lt2>
        <a:accent1>
          <a:srgbClr val="B8CFFB"/>
        </a:accent1>
        <a:accent2>
          <a:srgbClr val="DF8F74"/>
        </a:accent2>
        <a:accent3>
          <a:srgbClr val="F8F7EF"/>
        </a:accent3>
        <a:accent4>
          <a:srgbClr val="202064"/>
        </a:accent4>
        <a:accent5>
          <a:srgbClr val="D8E4FD"/>
        </a:accent5>
        <a:accent6>
          <a:srgbClr val="CA8168"/>
        </a:accent6>
        <a:hlink>
          <a:srgbClr val="7F97C2"/>
        </a:hlink>
        <a:folHlink>
          <a:srgbClr val="8BBE8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i 2">
        <a:dk1>
          <a:srgbClr val="272776"/>
        </a:dk1>
        <a:lt1>
          <a:srgbClr val="F3F1E4"/>
        </a:lt1>
        <a:dk2>
          <a:srgbClr val="272776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8F7EF"/>
        </a:accent3>
        <a:accent4>
          <a:srgbClr val="202064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2004:Templates:Presentations:Designs:Koi</Template>
  <TotalTime>1471</TotalTime>
  <Words>61</Words>
  <Application>Microsoft Macintosh PowerPoint</Application>
  <PresentationFormat>On-screen Show (4:3)</PresentationFormat>
  <Paragraphs>112</Paragraphs>
  <Slides>13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Koi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Scott Thomas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34</cp:revision>
  <dcterms:created xsi:type="dcterms:W3CDTF">2011-03-09T21:01:13Z</dcterms:created>
  <dcterms:modified xsi:type="dcterms:W3CDTF">2013-02-01T14:22:46Z</dcterms:modified>
</cp:coreProperties>
</file>